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sldIdLst>
    <p:sldId id="256" r:id="rId25"/>
    <p:sldId id="257" r:id="rId26"/>
    <p:sldId id="259" r:id="rId27"/>
    <p:sldId id="260" r:id="rId28"/>
    <p:sldId id="261" r:id="rId29"/>
    <p:sldId id="262" r:id="rId30"/>
    <p:sldId id="263" r:id="rId31"/>
    <p:sldId id="265" r:id="rId32"/>
    <p:sldId id="264" r:id="rId33"/>
    <p:sldId id="266" r:id="rId34"/>
    <p:sldId id="270" r:id="rId35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19799122" name="Bahadur Ninama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11.xml"/><Relationship Id="rId34" Type="http://schemas.openxmlformats.org/officeDocument/2006/relationships/slide" Target="slides/slide10.xml"/><Relationship Id="rId33" Type="http://schemas.openxmlformats.org/officeDocument/2006/relationships/slide" Target="slides/slide9.xml"/><Relationship Id="rId32" Type="http://schemas.openxmlformats.org/officeDocument/2006/relationships/slide" Target="slides/slide8.xml"/><Relationship Id="rId31" Type="http://schemas.openxmlformats.org/officeDocument/2006/relationships/slide" Target="slides/slide7.xml"/><Relationship Id="rId30" Type="http://schemas.openxmlformats.org/officeDocument/2006/relationships/slide" Target="slides/slide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5.xml"/><Relationship Id="rId28" Type="http://schemas.openxmlformats.org/officeDocument/2006/relationships/slide" Target="slides/slide4.xml"/><Relationship Id="rId27" Type="http://schemas.openxmlformats.org/officeDocument/2006/relationships/slide" Target="slides/slide3.xml"/><Relationship Id="rId26" Type="http://schemas.openxmlformats.org/officeDocument/2006/relationships/slide" Target="slides/slide2.xml"/><Relationship Id="rId25" Type="http://schemas.openxmlformats.org/officeDocument/2006/relationships/slide" Target="slides/slide1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562080" cy="98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562080" cy="98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562080" cy="98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562080" cy="98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228600" y="428400"/>
            <a:ext cx="6222600" cy="9849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FFFFFF">
                <a:alpha val="5000"/>
              </a:srgbClr>
            </a:outerShdw>
          </a:effectLst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47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47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body"/>
          </p:nvPr>
        </p:nvSpPr>
        <p:spPr>
          <a:xfrm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228600" y="477000"/>
            <a:ext cx="5447520" cy="87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title"/>
          </p:nvPr>
        </p:nvSpPr>
        <p:spPr>
          <a:xfrm>
            <a:off x="228600" y="2593440"/>
            <a:ext cx="5447520" cy="87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1248840" y="380880"/>
            <a:ext cx="547164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4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228600" y="421920"/>
            <a:ext cx="1019880" cy="718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44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44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16;p21"/>
          <p:cNvPicPr/>
          <p:nvPr/>
        </p:nvPicPr>
        <p:blipFill>
          <a:blip r:embed="rId2"/>
          <a:srcRect t="5214" b="520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118;p22"/>
          <p:cNvPicPr/>
          <p:nvPr/>
        </p:nvPicPr>
        <p:blipFill>
          <a:blip r:embed="rId2"/>
          <a:srcRect t="5214" b="520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17;p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28600" y="3999600"/>
            <a:ext cx="2020320" cy="73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21;p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217480" y="228600"/>
            <a:ext cx="423108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29;p6"/>
          <p:cNvPicPr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32;p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3333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37;p8"/>
          <p:cNvPicPr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6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40;p9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36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8;p1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2669400" cy="33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1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24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2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/>
    <p:bodyStyle/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7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2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2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3;p13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36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851360" y="228600"/>
            <a:ext cx="4143960" cy="984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4683960" y="191412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title"/>
          </p:nvPr>
        </p:nvSpPr>
        <p:spPr>
          <a:xfrm>
            <a:off x="4683960" y="254016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4683960" y="316620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title"/>
          </p:nvPr>
        </p:nvSpPr>
        <p:spPr>
          <a:xfrm>
            <a:off x="4683960" y="1290240"/>
            <a:ext cx="849240" cy="41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2" name="PlaceHolder 6"/>
          <p:cNvSpPr>
            <a:spLocks noGrp="1"/>
          </p:cNvSpPr>
          <p:nvPr>
            <p:ph type="title"/>
          </p:nvPr>
        </p:nvSpPr>
        <p:spPr>
          <a:xfrm>
            <a:off x="4683960" y="379224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3" name="PlaceHolder 7"/>
          <p:cNvSpPr>
            <a:spLocks noGrp="1"/>
          </p:cNvSpPr>
          <p:nvPr>
            <p:ph type="title"/>
          </p:nvPr>
        </p:nvSpPr>
        <p:spPr>
          <a:xfrm>
            <a:off x="4683960" y="441828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4" name="PlaceHolder 8"/>
          <p:cNvSpPr>
            <a:spLocks noGrp="1"/>
          </p:cNvSpPr>
          <p:nvPr>
            <p:ph type="body"/>
          </p:nvPr>
        </p:nvSpPr>
        <p:spPr>
          <a:xfrm>
            <a:off x="-304920" y="228600"/>
            <a:ext cx="423108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69;p14"/>
          <p:cNvPicPr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5120" cy="131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3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3;p15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36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835520" cy="17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28600" y="1969920"/>
            <a:ext cx="4835520" cy="244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217480" y="228600"/>
            <a:ext cx="392652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78;p1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1;p17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36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301200" y="1910880"/>
            <a:ext cx="67860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228600" y="1911240"/>
            <a:ext cx="67752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title"/>
          </p:nvPr>
        </p:nvSpPr>
        <p:spPr>
          <a:xfrm>
            <a:off x="6375240" y="1911240"/>
            <a:ext cx="67860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dk1"/>
                </a:solidFill>
                <a:latin typeface="Sora"/>
                <a:ea typeface="Sora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90;p18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36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36;p27"/>
          <p:cNvSpPr/>
          <p:nvPr/>
        </p:nvSpPr>
        <p:spPr>
          <a:xfrm>
            <a:off x="2699385" y="1920875"/>
            <a:ext cx="3830320" cy="979805"/>
          </a:xfrm>
          <a:prstGeom prst="roundRect">
            <a:avLst>
              <a:gd name="adj" fmla="val 43641"/>
            </a:avLst>
          </a:prstGeom>
          <a:solidFill>
            <a:schemeClr val="accent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070100" y="2830195"/>
            <a:ext cx="5011420" cy="1040765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FFFFFF">
                <a:alpha val="5000"/>
              </a:srgbClr>
            </a:outerShdw>
          </a:effectLst>
        </p:spPr>
        <p:txBody>
          <a:bodyPr lIns="91440" tIns="91440" rIns="91440" bIns="91440" anchor="ctr">
            <a:normAutofit fontScale="90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47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    </a:t>
            </a:r>
            <a:r>
              <a:rPr lang="en-GB" sz="47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Real-Time Chat</a:t>
            </a:r>
            <a:endParaRPr lang="fr-FR" sz="47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141220" cy="7816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142480" y="4121785"/>
            <a:ext cx="1861185" cy="90106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lnSpc>
                <a:spcPts val="205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MT"/>
                <a:ea typeface="Times New Roman" panose="02020603050405020304"/>
              </a:rPr>
              <a:t>Bahadur Ninama </a:t>
            </a:r>
            <a:endParaRPr lang="en-US" altLang="zh-CN" sz="1600">
              <a:latin typeface="Arial MT"/>
              <a:ea typeface="Times New Roman" panose="02020603050405020304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Digpal Singh</a:t>
            </a:r>
            <a:r>
              <a:rPr lang="en-US" altLang="zh-CN" sz="1600">
                <a:latin typeface="Arial MT"/>
                <a:ea typeface="Times New Roman" panose="02020603050405020304"/>
              </a:rPr>
              <a:t> </a:t>
            </a:r>
            <a:endParaRPr lang="en-US" altLang="zh-CN" sz="1600">
              <a:latin typeface="Arial MT"/>
              <a:ea typeface="Times New Roman" panose="020206030504050203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22910" y="3840480"/>
            <a:ext cx="2901315" cy="71247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700" b="1">
                <a:latin typeface="Arial" panose="020B0604020202020204"/>
                <a:ea typeface="Times New Roman" panose="02020603050405020304"/>
              </a:rPr>
              <a:t>Guide:</a:t>
            </a:r>
            <a:endParaRPr lang="en-US" altLang="zh-CN" sz="1700" b="1">
              <a:latin typeface="Arial" panose="020B0604020202020204"/>
              <a:ea typeface="Times New Roman" panose="02020603050405020304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Arial MT"/>
                <a:ea typeface="Times New Roman" panose="02020603050405020304"/>
              </a:rPr>
              <a:t>Prof. Garima Hardia</a:t>
            </a:r>
            <a:endParaRPr lang="en-US" altLang="zh-CN" sz="1600">
              <a:latin typeface="Arial MT"/>
              <a:ea typeface="Times New Roman" panose="020206030504050203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43115" y="3799205"/>
            <a:ext cx="1310005" cy="23241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700" b="1">
                <a:latin typeface="Arial" panose="020B0604020202020204"/>
                <a:ea typeface="Times New Roman" panose="02020603050405020304"/>
              </a:rPr>
              <a:t>Developer :  </a:t>
            </a:r>
            <a:endParaRPr lang="en-US" altLang="zh-CN" sz="1600">
              <a:latin typeface="Arial MT"/>
              <a:ea typeface="Times New Roman" panose="02020603050405020304"/>
            </a:endParaRPr>
          </a:p>
        </p:txBody>
      </p:sp>
      <p:pic>
        <p:nvPicPr>
          <p:cNvPr id="10" name="Picture 9" descr="original-0acc3417152aaf7e8bbcf399b7840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1968500"/>
            <a:ext cx="1473835" cy="861695"/>
          </a:xfrm>
          <a:prstGeom prst="rect">
            <a:avLst/>
          </a:prstGeom>
        </p:spPr>
      </p:pic>
      <p:sp>
        <p:nvSpPr>
          <p:cNvPr id="3" name="PlaceHolder 1"/>
          <p:cNvSpPr>
            <a:spLocks noGrp="1"/>
          </p:cNvSpPr>
          <p:nvPr/>
        </p:nvSpPr>
        <p:spPr>
          <a:xfrm>
            <a:off x="2197100" y="1000760"/>
            <a:ext cx="5011420" cy="765175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FFFFFF">
                <a:alpha val="5000"/>
              </a:srgbClr>
            </a:outerShdw>
          </a:effectLst>
        </p:spPr>
        <p:txBody>
          <a:bodyPr lIns="91440" tIns="91440" rIns="91440" bIns="91440" anchor="ctr">
            <a:normAutofit fontScale="40000"/>
          </a:bodyPr>
          <a:lstStyle>
            <a:lvl1pPr/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47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       Institute of Advance Computing</a:t>
            </a:r>
            <a:endParaRPr lang="fr-FR" sz="47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813040" y="-20320"/>
            <a:ext cx="1330960" cy="80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71;p30"/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0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4460" y="1538605"/>
            <a:ext cx="3139440" cy="83439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0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Conclusions</a:t>
            </a:r>
            <a:endParaRPr lang="en-GB" sz="2600" b="0" strike="noStrike" spc="-1">
              <a:solidFill>
                <a:schemeClr val="dk1"/>
              </a:solidFill>
              <a:latin typeface="Arial Rounded MT Bold" panose="020F0704030504030204" charset="0"/>
              <a:ea typeface="Sora"/>
              <a:cs typeface="Arial Rounded MT Bold" panose="020F07040305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06625" y="6032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-20637"/>
            <a:ext cx="3733799" cy="1228725"/>
          </a:xfrm>
          <a:prstGeom prst="rect">
            <a:avLst/>
          </a:prstGeom>
        </p:spPr>
      </p:pic>
      <p:sp>
        <p:nvSpPr>
          <p:cNvPr id="95" name="PlaceHolder 2"/>
          <p:cNvSpPr>
            <a:spLocks noGrp="1"/>
          </p:cNvSpPr>
          <p:nvPr/>
        </p:nvSpPr>
        <p:spPr>
          <a:xfrm>
            <a:off x="202565" y="2175510"/>
            <a:ext cx="4896485" cy="192595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 Rounded MT Bold" panose="020F0704030504030204" charset="0"/>
                <a:ea typeface="Assistant"/>
                <a:cs typeface="Arial Rounded MT Bold" panose="020F0704030504030204" charset="0"/>
              </a:rPr>
              <a:t>In conclusion, real-time one-to-one chat platforms are essential for modern communication strategies. They enhance customer engagement, improve response times, and offer a cost-effective solution for businesses seeking to strengthen their customer support and service delivery.</a:t>
            </a:r>
            <a:endParaRPr lang="fr-FR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" name="PlaceHolder 1"/>
          <p:cNvSpPr>
            <a:spLocks noGrp="1"/>
          </p:cNvSpPr>
          <p:nvPr/>
        </p:nvSpPr>
        <p:spPr>
          <a:xfrm>
            <a:off x="2690495" y="1180465"/>
            <a:ext cx="5015230" cy="17900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/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52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Thank you!</a:t>
            </a:r>
            <a:endParaRPr lang="fr-FR" sz="52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20320"/>
            <a:ext cx="3368040" cy="981710"/>
          </a:xfrm>
          <a:prstGeom prst="rect">
            <a:avLst/>
          </a:prstGeom>
        </p:spPr>
      </p:pic>
      <p:sp>
        <p:nvSpPr>
          <p:cNvPr id="110" name="PlaceHolder 2"/>
          <p:cNvSpPr>
            <a:spLocks noGrp="1"/>
          </p:cNvSpPr>
          <p:nvPr/>
        </p:nvSpPr>
        <p:spPr>
          <a:xfrm>
            <a:off x="3248025" y="2969895"/>
            <a:ext cx="5443220" cy="7493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Arial Rounded MT Bold" panose="020F0704030504030204" charset="0"/>
                <a:ea typeface="Public Sans"/>
                <a:cs typeface="Arial Rounded MT Bold" panose="020F0704030504030204" charset="0"/>
              </a:rPr>
              <a:t>Do you have any questions?</a:t>
            </a:r>
            <a:endParaRPr lang="en-US" sz="12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grpSp>
        <p:nvGrpSpPr>
          <p:cNvPr id="118" name="Google Shape;295;p40"/>
          <p:cNvGrpSpPr/>
          <p:nvPr/>
        </p:nvGrpSpPr>
        <p:grpSpPr>
          <a:xfrm>
            <a:off x="7622000" y="4411000"/>
            <a:ext cx="332640" cy="332640"/>
            <a:chOff x="1302480" y="2638080"/>
            <a:chExt cx="332640" cy="332640"/>
          </a:xfrm>
        </p:grpSpPr>
        <p:sp>
          <p:nvSpPr>
            <p:cNvPr id="119" name="Google Shape;296;p40"/>
            <p:cNvSpPr/>
            <p:nvPr/>
          </p:nvSpPr>
          <p:spPr>
            <a:xfrm>
              <a:off x="1302480" y="2638080"/>
              <a:ext cx="332640" cy="332640"/>
            </a:xfrm>
            <a:custGeom>
              <a:avLst/>
              <a:gdLst>
                <a:gd name="textAreaLeft" fmla="*/ 0 w 332640"/>
                <a:gd name="textAreaRight" fmla="*/ 333000 w 332640"/>
                <a:gd name="textAreaTop" fmla="*/ 0 h 332640"/>
                <a:gd name="textAreaBottom" fmla="*/ 333000 h 33264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20" name="Google Shape;297;p40"/>
            <p:cNvSpPr/>
            <p:nvPr/>
          </p:nvSpPr>
          <p:spPr>
            <a:xfrm>
              <a:off x="1379160" y="2771280"/>
              <a:ext cx="45720" cy="1159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115920"/>
                <a:gd name="textAreaBottom" fmla="*/ 116280 h 11592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57960" bIns="5796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21" name="Google Shape;298;p40"/>
            <p:cNvSpPr/>
            <p:nvPr/>
          </p:nvSpPr>
          <p:spPr>
            <a:xfrm>
              <a:off x="1371960" y="2708280"/>
              <a:ext cx="52560" cy="52560"/>
            </a:xfrm>
            <a:custGeom>
              <a:avLst/>
              <a:gdLst>
                <a:gd name="textAreaLeft" fmla="*/ 0 w 52560"/>
                <a:gd name="textAreaRight" fmla="*/ 52920 w 52560"/>
                <a:gd name="textAreaTop" fmla="*/ 0 h 52560"/>
                <a:gd name="textAreaBottom" fmla="*/ 52920 h 5256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26280" bIns="2628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22" name="Google Shape;299;p40"/>
            <p:cNvSpPr/>
            <p:nvPr/>
          </p:nvSpPr>
          <p:spPr>
            <a:xfrm>
              <a:off x="1449000" y="2771280"/>
              <a:ext cx="123120" cy="115920"/>
            </a:xfrm>
            <a:custGeom>
              <a:avLst/>
              <a:gdLst>
                <a:gd name="textAreaLeft" fmla="*/ 0 w 123120"/>
                <a:gd name="textAreaRight" fmla="*/ 123480 w 123120"/>
                <a:gd name="textAreaTop" fmla="*/ 0 h 115920"/>
                <a:gd name="textAreaBottom" fmla="*/ 116280 h 11592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57960" bIns="5796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113" name="Google Shape;290;p40"/>
          <p:cNvGrpSpPr/>
          <p:nvPr/>
        </p:nvGrpSpPr>
        <p:grpSpPr>
          <a:xfrm>
            <a:off x="8134995" y="4404015"/>
            <a:ext cx="327600" cy="332640"/>
            <a:chOff x="798840" y="2638080"/>
            <a:chExt cx="327600" cy="332640"/>
          </a:xfrm>
        </p:grpSpPr>
        <p:sp>
          <p:nvSpPr>
            <p:cNvPr id="114" name="Google Shape;291;p40"/>
            <p:cNvSpPr/>
            <p:nvPr/>
          </p:nvSpPr>
          <p:spPr>
            <a:xfrm>
              <a:off x="798840" y="2638080"/>
              <a:ext cx="327600" cy="332640"/>
            </a:xfrm>
            <a:custGeom>
              <a:avLst/>
              <a:gdLst>
                <a:gd name="textAreaLeft" fmla="*/ 0 w 327600"/>
                <a:gd name="textAreaRight" fmla="*/ 327960 w 327600"/>
                <a:gd name="textAreaTop" fmla="*/ 0 h 332640"/>
                <a:gd name="textAreaBottom" fmla="*/ 333000 h 33264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5" name="Google Shape;292;p40"/>
            <p:cNvSpPr/>
            <p:nvPr/>
          </p:nvSpPr>
          <p:spPr>
            <a:xfrm>
              <a:off x="860400" y="2701080"/>
              <a:ext cx="203760" cy="207000"/>
            </a:xfrm>
            <a:custGeom>
              <a:avLst/>
              <a:gdLst>
                <a:gd name="textAreaLeft" fmla="*/ 0 w 203760"/>
                <a:gd name="textAreaRight" fmla="*/ 204120 w 20376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6" name="Google Shape;293;p40"/>
            <p:cNvSpPr/>
            <p:nvPr/>
          </p:nvSpPr>
          <p:spPr>
            <a:xfrm>
              <a:off x="907920" y="2750040"/>
              <a:ext cx="108360" cy="108360"/>
            </a:xfrm>
            <a:custGeom>
              <a:avLst/>
              <a:gdLst>
                <a:gd name="textAreaLeft" fmla="*/ 0 w 108360"/>
                <a:gd name="textAreaRight" fmla="*/ 108720 w 108360"/>
                <a:gd name="textAreaTop" fmla="*/ 0 h 108360"/>
                <a:gd name="textAreaBottom" fmla="*/ 108720 h 10836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54360" bIns="5436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7" name="Google Shape;294;p40"/>
            <p:cNvSpPr/>
            <p:nvPr/>
          </p:nvSpPr>
          <p:spPr>
            <a:xfrm>
              <a:off x="1003680" y="2727720"/>
              <a:ext cx="27720" cy="2772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27720"/>
                <a:gd name="textAreaBottom" fmla="*/ 28080 h 2772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14040" bIns="1404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506970" y="-20320"/>
            <a:ext cx="1637030" cy="11150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181100" y="1424305"/>
            <a:ext cx="7524115" cy="172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Introduction</a:t>
            </a:r>
            <a:endParaRPr lang="fr-FR" sz="30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42390" y="2165985"/>
            <a:ext cx="5515610" cy="6972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spc="-1">
                <a:solidFill>
                  <a:schemeClr val="dk1"/>
                </a:solidFill>
                <a:latin typeface="Arial Rounded MT Bold" panose="020F0704030504030204" charset="0"/>
                <a:ea typeface="Public Sans"/>
                <a:cs typeface="Arial Rounded MT Bold" panose="020F0704030504030204" charset="0"/>
                <a:sym typeface="+mn-ea"/>
              </a:rPr>
              <a:t>A comprehensive overview of a one-to-one chat platform.</a:t>
            </a:r>
            <a:endParaRPr lang="en-GB" altLang="en-US" sz="1600" spc="-1">
              <a:solidFill>
                <a:schemeClr val="dk1"/>
              </a:solidFill>
              <a:latin typeface="Arial Rounded MT Bold" panose="020F0704030504030204" charset="0"/>
              <a:ea typeface="Public Sans"/>
              <a:cs typeface="Arial Rounded MT Bold" panose="020F0704030504030204" charset="0"/>
              <a:sym typeface="+mn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931545"/>
          </a:xfrm>
          <a:prstGeom prst="rect">
            <a:avLst/>
          </a:prstGeom>
        </p:spPr>
      </p:pic>
      <p:sp>
        <p:nvSpPr>
          <p:cNvPr id="70" name="PlaceHolder 2"/>
          <p:cNvSpPr>
            <a:spLocks noGrp="1"/>
          </p:cNvSpPr>
          <p:nvPr/>
        </p:nvSpPr>
        <p:spPr>
          <a:xfrm>
            <a:off x="1301115" y="2740025"/>
            <a:ext cx="6186805" cy="19545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strike="noStrike" spc="-1">
                <a:solidFill>
                  <a:schemeClr val="dk1"/>
                </a:solidFill>
                <a:latin typeface="Arial Rounded MT Bold" panose="020F0704030504030204" charset="0"/>
                <a:ea typeface="Assistant"/>
                <a:cs typeface="Arial Rounded MT Bold" panose="020F0704030504030204" charset="0"/>
              </a:rPr>
              <a:t>This presentation provides an in-depth analysis of real-time one-to-one chat platforms, highlighting their roles, significance in contemporary communication, and essential characteristics.</a:t>
            </a:r>
            <a:endParaRPr lang="en-US" sz="140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71;p30"/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1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28600" y="1672590"/>
            <a:ext cx="4838700" cy="141795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Key Features</a:t>
            </a:r>
            <a:endParaRPr lang="fr-FR" sz="26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335280" y="2290445"/>
            <a:ext cx="4344035" cy="199072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User Registration &amp; Login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JWT-based secure authentication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Real-time one-to-one chat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Online/offline user status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Chat history saved in MongoDB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04235" cy="104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28600" y="1671320"/>
            <a:ext cx="3651250" cy="113982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User Interface</a:t>
            </a:r>
            <a:endParaRPr lang="fr-FR" sz="30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228600" y="2353310"/>
            <a:ext cx="3800475" cy="189420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 Rounded MT Bold" panose="020F0704030504030204" charset="0"/>
                <a:ea typeface="Public Sans"/>
                <a:cs typeface="Arial Rounded MT Bold" panose="020F0704030504030204" charset="0"/>
              </a:rPr>
              <a:t>The user interface is designed for simplicity, offering an intuitive layout, easy navigation, and customizable themes.</a:t>
            </a:r>
            <a:endParaRPr lang="en-US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391535" cy="1031875"/>
          </a:xfrm>
          <a:prstGeom prst="rect">
            <a:avLst/>
          </a:prstGeom>
        </p:spPr>
      </p:pic>
      <p:sp>
        <p:nvSpPr>
          <p:cNvPr id="71" name="Google Shape;156;p32"/>
          <p:cNvSpPr/>
          <p:nvPr/>
        </p:nvSpPr>
        <p:spPr>
          <a:xfrm>
            <a:off x="4177665" y="156845"/>
            <a:ext cx="4961255" cy="4686300"/>
          </a:xfrm>
          <a:prstGeom prst="roundRect">
            <a:avLst>
              <a:gd name="adj" fmla="val 3825"/>
            </a:avLst>
          </a:prstGeom>
          <a:blipFill rotWithShape="1">
            <a:blip r:embed="rId2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28600" y="1948180"/>
            <a:ext cx="8476615" cy="116268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Supported Devices</a:t>
            </a:r>
            <a:endParaRPr lang="fr-FR" sz="30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228600" y="2689225"/>
            <a:ext cx="4631690" cy="155829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 Rounded MT Bold" panose="020F0704030504030204" charset="0"/>
                <a:ea typeface="Public Sans"/>
                <a:cs typeface="Arial Rounded MT Bold" panose="020F0704030504030204" charset="0"/>
              </a:rPr>
              <a:t>The platform supports various devices, including desktops, tablets, and smartphones across different operating systems.</a:t>
            </a:r>
            <a:endParaRPr lang="en-US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20320"/>
            <a:ext cx="3515995" cy="1133475"/>
          </a:xfrm>
          <a:prstGeom prst="rect">
            <a:avLst/>
          </a:prstGeom>
        </p:spPr>
      </p:pic>
      <p:sp>
        <p:nvSpPr>
          <p:cNvPr id="86" name="Google Shape;171;p30"/>
          <p:cNvSpPr/>
          <p:nvPr/>
        </p:nvSpPr>
        <p:spPr>
          <a:xfrm>
            <a:off x="5217480" y="156845"/>
            <a:ext cx="3926520" cy="4686120"/>
          </a:xfrm>
          <a:prstGeom prst="roundRect">
            <a:avLst>
              <a:gd name="adj" fmla="val 8045"/>
            </a:avLst>
          </a:prstGeom>
          <a:blipFill rotWithShape="0">
            <a:blip r:embed="rId2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30505" y="1468120"/>
            <a:ext cx="4758690" cy="63690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4000" b="0" strike="noStrike" spc="-1">
                <a:solidFill>
                  <a:schemeClr val="dk1"/>
                </a:solidFill>
                <a:latin typeface="Arial Rounded MT Bold" panose="020F0704030504030204" charset="0"/>
                <a:cs typeface="Arial Rounded MT Bold" panose="020F0704030504030204" charset="0"/>
              </a:rPr>
              <a:t>Tools &amp; Technologies</a:t>
            </a:r>
            <a:endParaRPr lang="en-US" altLang="en-GB" sz="40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" y="-317"/>
            <a:ext cx="3733799" cy="1228725"/>
          </a:xfrm>
          <a:prstGeom prst="rect">
            <a:avLst/>
          </a:prstGeom>
        </p:spPr>
      </p:pic>
      <p:sp>
        <p:nvSpPr>
          <p:cNvPr id="86" name="Google Shape;171;p30"/>
          <p:cNvSpPr/>
          <p:nvPr/>
        </p:nvSpPr>
        <p:spPr>
          <a:xfrm>
            <a:off x="5217480" y="156845"/>
            <a:ext cx="3926520" cy="4686120"/>
          </a:xfrm>
          <a:prstGeom prst="roundRect">
            <a:avLst>
              <a:gd name="adj" fmla="val 8045"/>
            </a:avLst>
          </a:prstGeom>
          <a:blipFill rotWithShape="1">
            <a:blip r:embed="rId2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92" name="PlaceHolder 2"/>
          <p:cNvSpPr>
            <a:spLocks noGrp="1"/>
          </p:cNvSpPr>
          <p:nvPr/>
        </p:nvSpPr>
        <p:spPr>
          <a:xfrm>
            <a:off x="347980" y="2336165"/>
            <a:ext cx="4512310" cy="25069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Backend: Java Spring Boot, WebSocket (STOMP/SockJS), JWT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Frontend: ReactJS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Database: MongoDB Atlas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Other Tools: Postman, VS Code, GitHub, Heroku (for deployment)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28600" y="1658620"/>
            <a:ext cx="8476615" cy="17767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Architecture</a:t>
            </a:r>
            <a:endParaRPr lang="en-GB" sz="3000" b="1" strike="noStrike" spc="-1">
              <a:solidFill>
                <a:schemeClr val="dk1"/>
              </a:solidFill>
              <a:latin typeface="Arial Rounded MT Bold" panose="020F0704030504030204" charset="0"/>
              <a:ea typeface="Sora"/>
              <a:cs typeface="Arial Rounded MT Bold" panose="020F0704030504030204" charset="0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228600" y="2456180"/>
            <a:ext cx="4247515" cy="247078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Frontend (React) handles user interaction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Backend (Spring Boot) handles APIs, authentication, and socket communication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MongoDB stores user &amp; message data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GB" sz="1400" b="0" strike="noStrike" spc="-1">
                <a:solidFill>
                  <a:srgbClr val="000000"/>
                </a:solidFill>
                <a:latin typeface="Arial Rounded MT Bold" panose="020F0704030504030204" charset="0"/>
                <a:cs typeface="Arial Rounded MT Bold" panose="020F0704030504030204" charset="0"/>
              </a:rPr>
              <a:t>WebSocket enables real-time message updates</a:t>
            </a:r>
            <a:endParaRPr lang="en-US" altLang="en-GB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" y="-20637"/>
            <a:ext cx="3733799" cy="1228725"/>
          </a:xfrm>
          <a:prstGeom prst="rect">
            <a:avLst/>
          </a:prstGeom>
        </p:spPr>
      </p:pic>
      <p:sp>
        <p:nvSpPr>
          <p:cNvPr id="86" name="Google Shape;171;p30"/>
          <p:cNvSpPr/>
          <p:nvPr/>
        </p:nvSpPr>
        <p:spPr>
          <a:xfrm>
            <a:off x="4475480" y="156845"/>
            <a:ext cx="4668520" cy="4686300"/>
          </a:xfrm>
          <a:prstGeom prst="roundRect">
            <a:avLst>
              <a:gd name="adj" fmla="val 8045"/>
            </a:avLst>
          </a:prstGeom>
          <a:blipFill rotWithShape="1">
            <a:blip r:embed="rId2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71;p30"/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1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28600" y="1996440"/>
            <a:ext cx="4838700" cy="152082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0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Scalability Solutions</a:t>
            </a:r>
            <a:endParaRPr lang="fr-FR" sz="26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228600" y="1971675"/>
            <a:ext cx="4838700" cy="132969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 Rounded MT Bold" panose="020F0704030504030204" charset="0"/>
                <a:ea typeface="Public Sans"/>
                <a:cs typeface="Arial Rounded MT Bold" panose="020F0704030504030204" charset="0"/>
              </a:rPr>
              <a:t>Adopts cloud-based infrastructure, allowing automatic scaling based on user demand and ensuring high availability.</a:t>
            </a:r>
            <a:endParaRPr lang="fr-FR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20320"/>
            <a:ext cx="3262630" cy="1214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28600" y="1547495"/>
            <a:ext cx="8476615" cy="1584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1" strike="noStrike" spc="-1">
                <a:solidFill>
                  <a:schemeClr val="dk1"/>
                </a:solidFill>
                <a:latin typeface="Arial Rounded MT Bold" panose="020F0704030504030204" charset="0"/>
                <a:ea typeface="Sora"/>
                <a:cs typeface="Arial Rounded MT Bold" panose="020F0704030504030204" charset="0"/>
              </a:rPr>
              <a:t>Security Measures</a:t>
            </a:r>
            <a:endParaRPr lang="fr-FR" sz="3000" b="0" strike="noStrike" spc="-1">
              <a:solidFill>
                <a:schemeClr val="dk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228600" y="2284730"/>
            <a:ext cx="4349750" cy="196278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 Rounded MT Bold" panose="020F0704030504030204" charset="0"/>
                <a:ea typeface="Public Sans"/>
                <a:cs typeface="Arial Rounded MT Bold" panose="020F0704030504030204" charset="0"/>
              </a:rPr>
              <a:t>Utilizes encryption protocols for data protection, two-factor authentication, and regular security audits to safeguard user data.</a:t>
            </a:r>
            <a:endParaRPr lang="en-US" sz="1400" b="0" strike="noStrike" spc="-1">
              <a:solidFill>
                <a:srgbClr val="000000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20320"/>
            <a:ext cx="3482975" cy="1133475"/>
          </a:xfrm>
          <a:prstGeom prst="rect">
            <a:avLst/>
          </a:prstGeom>
        </p:spPr>
      </p:pic>
      <p:sp>
        <p:nvSpPr>
          <p:cNvPr id="86" name="Google Shape;171;p30"/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1">
            <a:blip r:embed="rId2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1781</Words>
  <Application>WPS Presentation</Application>
  <PresentationFormat/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23</vt:i4>
      </vt:variant>
      <vt:variant>
        <vt:lpstr>幻灯片标题</vt:lpstr>
      </vt:variant>
      <vt:variant>
        <vt:i4>11</vt:i4>
      </vt:variant>
    </vt:vector>
  </HeadingPairs>
  <TitlesOfParts>
    <vt:vector size="50" baseType="lpstr">
      <vt:lpstr>Arial</vt:lpstr>
      <vt:lpstr>SimSun</vt:lpstr>
      <vt:lpstr>Wingdings</vt:lpstr>
      <vt:lpstr>Arial</vt:lpstr>
      <vt:lpstr>Symbol</vt:lpstr>
      <vt:lpstr>OpenSymbol</vt:lpstr>
      <vt:lpstr>Sora</vt:lpstr>
      <vt:lpstr>Segoe Print</vt:lpstr>
      <vt:lpstr>Arial Rounded MT Bold</vt:lpstr>
      <vt:lpstr>Arial MT</vt:lpstr>
      <vt:lpstr>Times New Roman</vt:lpstr>
      <vt:lpstr>Public Sans</vt:lpstr>
      <vt:lpstr>Assistant</vt:lpstr>
      <vt:lpstr>Microsoft YaHei</vt:lpstr>
      <vt:lpstr>Arial Unicode MS</vt:lpstr>
      <vt:lpstr>Calibri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Slidesgo Final Pages</vt:lpstr>
      <vt:lpstr>Slidesgo Final Pages</vt:lpstr>
      <vt:lpstr>Slidesgo Final Pages</vt:lpstr>
      <vt:lpstr>    Real-Time Chat</vt:lpstr>
      <vt:lpstr>Introduction</vt:lpstr>
      <vt:lpstr>Key Features</vt:lpstr>
      <vt:lpstr>User Interface</vt:lpstr>
      <vt:lpstr>Supported Devices</vt:lpstr>
      <vt:lpstr>Technology </vt:lpstr>
      <vt:lpstr>Architecture</vt:lpstr>
      <vt:lpstr>Scalability Solutions</vt:lpstr>
      <vt:lpstr>Security Measures</vt:lpstr>
      <vt:lpstr>Conclusions</vt:lpstr>
      <vt:lpstr>PowerPoint 演示文稿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Chat</dc:title>
  <dc:creator/>
  <cp:lastModifiedBy>Bahadur Ninama</cp:lastModifiedBy>
  <cp:revision>25</cp:revision>
  <dcterms:created xsi:type="dcterms:W3CDTF">2025-06-07T09:41:00Z</dcterms:created>
  <dcterms:modified xsi:type="dcterms:W3CDTF">2025-06-09T02:36:33Z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  <property fmtid="{D5CDD505-2E9C-101B-9397-08002B2CF9AE}" pid="3" name="ICV">
    <vt:lpwstr>EA146D505D9D4421A3851C434AC53A91_13</vt:lpwstr>
  </property>
  <property fmtid="{D5CDD505-2E9C-101B-9397-08002B2CF9AE}" pid="4" name="KSOProductBuildVer">
    <vt:lpwstr>2057-12.2.0.21183</vt:lpwstr>
  </property>
</Properties>
</file>